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3"/>
    <p:sldId id="257" r:id="rId24"/>
    <p:sldId id="258" r:id="rId25"/>
    <p:sldId id="259" r:id="rId26"/>
    <p:sldId id="260" r:id="rId27"/>
    <p:sldId id="261" r:id="rId28"/>
    <p:sldId id="262" r:id="rId29"/>
    <p:sldId id="263" r:id="rId30"/>
    <p:sldId id="264" r:id="rId31"/>
    <p:sldId id="265" r:id="rId32"/>
  </p:sldIdLst>
  <p:sldSz cx="18288000" cy="10287000"/>
  <p:notesSz cx="6858000" cy="9144000"/>
  <p:embeddedFontLst>
    <p:embeddedFont>
      <p:font typeface="Open Sans" charset="1" panose="020B0606030504020204"/>
      <p:regular r:id="rId6"/>
    </p:embeddedFont>
    <p:embeddedFont>
      <p:font typeface="Open Sans Bold" charset="1" panose="020B0806030504020204"/>
      <p:regular r:id="rId7"/>
    </p:embeddedFont>
    <p:embeddedFont>
      <p:font typeface="Open Sans Italics" charset="1" panose="020B0606030504020204"/>
      <p:regular r:id="rId8"/>
    </p:embeddedFont>
    <p:embeddedFont>
      <p:font typeface="Open Sans Bold Italics" charset="1" panose="020B0806030504020204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HK Grotesk Light" charset="1" panose="00000400000000000000"/>
      <p:regular r:id="rId14"/>
    </p:embeddedFont>
    <p:embeddedFont>
      <p:font typeface="HK Grotesk Light Bold" charset="1" panose="00000500000000000000"/>
      <p:regular r:id="rId15"/>
    </p:embeddedFont>
    <p:embeddedFont>
      <p:font typeface="HK Grotesk Light Italics" charset="1" panose="00000400000000000000"/>
      <p:regular r:id="rId16"/>
    </p:embeddedFont>
    <p:embeddedFont>
      <p:font typeface="HK Grotesk Light Bold Italics" charset="1" panose="00000500000000000000"/>
      <p:regular r:id="rId17"/>
    </p:embeddedFont>
    <p:embeddedFont>
      <p:font typeface="HK Grotesk Medium" charset="1" panose="00000600000000000000"/>
      <p:regular r:id="rId18"/>
    </p:embeddedFont>
    <p:embeddedFont>
      <p:font typeface="HK Grotesk Medium Bold" charset="1" panose="00000700000000000000"/>
      <p:regular r:id="rId19"/>
    </p:embeddedFont>
    <p:embeddedFont>
      <p:font typeface="HK Grotesk Medium Italics" charset="1" panose="00000600000000000000"/>
      <p:regular r:id="rId20"/>
    </p:embeddedFont>
    <p:embeddedFont>
      <p:font typeface="HK Grotesk Medium Bold Italics" charset="1" panose="00000700000000000000"/>
      <p:regular r:id="rId21"/>
    </p:embeddedFont>
    <p:embeddedFont>
      <p:font typeface="True Typewriter PolygloTT" charset="1" panose="02060704040205020404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slides/slide1.xml" Type="http://schemas.openxmlformats.org/officeDocument/2006/relationships/slide"/><Relationship Id="rId24" Target="slides/slide2.xml" Type="http://schemas.openxmlformats.org/officeDocument/2006/relationships/slide"/><Relationship Id="rId25" Target="slides/slide3.xml" Type="http://schemas.openxmlformats.org/officeDocument/2006/relationships/slide"/><Relationship Id="rId26" Target="slides/slide4.xml" Type="http://schemas.openxmlformats.org/officeDocument/2006/relationships/slide"/><Relationship Id="rId27" Target="slides/slide5.xml" Type="http://schemas.openxmlformats.org/officeDocument/2006/relationships/slide"/><Relationship Id="rId28" Target="slides/slide6.xml" Type="http://schemas.openxmlformats.org/officeDocument/2006/relationships/slide"/><Relationship Id="rId29" Target="slides/slide7.xml" Type="http://schemas.openxmlformats.org/officeDocument/2006/relationships/slide"/><Relationship Id="rId3" Target="viewProps.xml" Type="http://schemas.openxmlformats.org/officeDocument/2006/relationships/viewProps"/><Relationship Id="rId30" Target="slides/slide8.xml" Type="http://schemas.openxmlformats.org/officeDocument/2006/relationships/slide"/><Relationship Id="rId31" Target="slides/slide9.xml" Type="http://schemas.openxmlformats.org/officeDocument/2006/relationships/slide"/><Relationship Id="rId32" Target="slides/slide10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png" Type="http://schemas.openxmlformats.org/officeDocument/2006/relationships/image"/><Relationship Id="rId4" Target="../media/image14.png" Type="http://schemas.openxmlformats.org/officeDocument/2006/relationships/image"/><Relationship Id="rId5" Target="../media/image6.png" Type="http://schemas.openxmlformats.org/officeDocument/2006/relationships/image"/><Relationship Id="rId6" Target="../media/image33.png" Type="http://schemas.openxmlformats.org/officeDocument/2006/relationships/image"/><Relationship Id="rId7" Target="../media/image7.png" Type="http://schemas.openxmlformats.org/officeDocument/2006/relationships/image"/><Relationship Id="rId8" Target="../media/image9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6.png" Type="http://schemas.openxmlformats.org/officeDocument/2006/relationships/image"/><Relationship Id="rId4" Target="../media/image12.png" Type="http://schemas.openxmlformats.org/officeDocument/2006/relationships/image"/><Relationship Id="rId5" Target="../media/image13.png" Type="http://schemas.openxmlformats.org/officeDocument/2006/relationships/image"/><Relationship Id="rId6" Target="../media/image14.png" Type="http://schemas.openxmlformats.org/officeDocument/2006/relationships/image"/><Relationship Id="rId7" Target="../media/image9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3.png" Type="http://schemas.openxmlformats.org/officeDocument/2006/relationships/image"/><Relationship Id="rId5" Target="../media/image8.png" Type="http://schemas.openxmlformats.org/officeDocument/2006/relationships/image"/><Relationship Id="rId6" Target="../media/image15.png" Type="http://schemas.openxmlformats.org/officeDocument/2006/relationships/image"/><Relationship Id="rId7" Target="../media/image1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7.png" Type="http://schemas.openxmlformats.org/officeDocument/2006/relationships/image"/><Relationship Id="rId4" Target="../media/image18.png" Type="http://schemas.openxmlformats.org/officeDocument/2006/relationships/image"/><Relationship Id="rId5" Target="../media/image9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Relationship Id="rId8" Target="../media/image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3.png" Type="http://schemas.openxmlformats.org/officeDocument/2006/relationships/image"/><Relationship Id="rId5" Target="../media/image8.png" Type="http://schemas.openxmlformats.org/officeDocument/2006/relationships/image"/><Relationship Id="rId6" Target="../media/image19.png" Type="http://schemas.openxmlformats.org/officeDocument/2006/relationships/image"/><Relationship Id="rId7" Target="../media/image16.png" Type="http://schemas.openxmlformats.org/officeDocument/2006/relationships/image"/><Relationship Id="rId8" Target="../media/image2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png" Type="http://schemas.openxmlformats.org/officeDocument/2006/relationships/image"/><Relationship Id="rId2" Target="../media/image11.png" Type="http://schemas.openxmlformats.org/officeDocument/2006/relationships/image"/><Relationship Id="rId3" Target="../media/image2.png" Type="http://schemas.openxmlformats.org/officeDocument/2006/relationships/image"/><Relationship Id="rId4" Target="../media/image6.png" Type="http://schemas.openxmlformats.org/officeDocument/2006/relationships/image"/><Relationship Id="rId5" Target="../media/image8.png" Type="http://schemas.openxmlformats.org/officeDocument/2006/relationships/image"/><Relationship Id="rId6" Target="../media/image10.png" Type="http://schemas.openxmlformats.org/officeDocument/2006/relationships/image"/><Relationship Id="rId7" Target="../media/image16.png" Type="http://schemas.openxmlformats.org/officeDocument/2006/relationships/image"/><Relationship Id="rId8" Target="../media/image3.png" Type="http://schemas.openxmlformats.org/officeDocument/2006/relationships/image"/><Relationship Id="rId9" Target="../media/image2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3.png" Type="http://schemas.openxmlformats.org/officeDocument/2006/relationships/image"/><Relationship Id="rId5" Target="../media/image23.png" Type="http://schemas.openxmlformats.org/officeDocument/2006/relationships/image"/><Relationship Id="rId6" Target="../media/image24.png" Type="http://schemas.openxmlformats.org/officeDocument/2006/relationships/image"/><Relationship Id="rId7" Target="../media/image9.png" Type="http://schemas.openxmlformats.org/officeDocument/2006/relationships/image"/><Relationship Id="rId8" Target="../media/image10.png" Type="http://schemas.openxmlformats.org/officeDocument/2006/relationships/image"/><Relationship Id="rId9" Target="../media/image25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png" Type="http://schemas.openxmlformats.org/officeDocument/2006/relationships/image"/><Relationship Id="rId2" Target="../media/image11.png" Type="http://schemas.openxmlformats.org/officeDocument/2006/relationships/image"/><Relationship Id="rId3" Target="../media/image26.png" Type="http://schemas.openxmlformats.org/officeDocument/2006/relationships/image"/><Relationship Id="rId4" Target="../media/image17.png" Type="http://schemas.openxmlformats.org/officeDocument/2006/relationships/image"/><Relationship Id="rId5" Target="../media/image6.png" Type="http://schemas.openxmlformats.org/officeDocument/2006/relationships/image"/><Relationship Id="rId6" Target="../media/image27.png" Type="http://schemas.openxmlformats.org/officeDocument/2006/relationships/image"/><Relationship Id="rId7" Target="../media/image28.png" Type="http://schemas.openxmlformats.org/officeDocument/2006/relationships/image"/><Relationship Id="rId8" Target="../media/image29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11" Target="../media/image32.png" Type="http://schemas.openxmlformats.org/officeDocument/2006/relationships/image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3.png" Type="http://schemas.openxmlformats.org/officeDocument/2006/relationships/image"/><Relationship Id="rId5" Target="../media/image8.png" Type="http://schemas.openxmlformats.org/officeDocument/2006/relationships/image"/><Relationship Id="rId6" Target="../media/image26.png" Type="http://schemas.openxmlformats.org/officeDocument/2006/relationships/image"/><Relationship Id="rId7" Target="../media/image30.png" Type="http://schemas.openxmlformats.org/officeDocument/2006/relationships/image"/><Relationship Id="rId8" Target="../media/image16.png" Type="http://schemas.openxmlformats.org/officeDocument/2006/relationships/image"/><Relationship Id="rId9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27640" r="0" b="2764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5400000">
            <a:off x="1085380" y="7640226"/>
            <a:ext cx="4523635" cy="1628509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-312754">
            <a:off x="-228150" y="-198523"/>
            <a:ext cx="6193571" cy="750735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0" t="0" r="41675" b="0"/>
          <a:stretch>
            <a:fillRect/>
          </a:stretch>
        </p:blipFill>
        <p:spPr>
          <a:xfrm flipH="false" flipV="false" rot="-274594">
            <a:off x="34071" y="314699"/>
            <a:ext cx="5669129" cy="5467514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380888">
            <a:off x="3355693" y="3367849"/>
            <a:ext cx="6193571" cy="7507358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rcRect l="5141" t="9561" r="0" b="0"/>
          <a:stretch>
            <a:fillRect/>
          </a:stretch>
        </p:blipFill>
        <p:spPr>
          <a:xfrm flipH="false" flipV="false" rot="327767">
            <a:off x="3645807" y="3806768"/>
            <a:ext cx="5570620" cy="5965672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8654063" y="2039452"/>
            <a:ext cx="6899526" cy="3898232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-10800000">
            <a:off x="8190045" y="5468763"/>
            <a:ext cx="7827562" cy="2778785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9"/>
          <a:srcRect l="0" t="40602" r="0" b="0"/>
          <a:stretch>
            <a:fillRect/>
          </a:stretch>
        </p:blipFill>
        <p:spPr>
          <a:xfrm flipH="false" flipV="false" rot="0">
            <a:off x="9061159" y="3242010"/>
            <a:ext cx="8763540" cy="3930029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4155633">
            <a:off x="16191237" y="544293"/>
            <a:ext cx="4193527" cy="150967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-713832">
            <a:off x="1564754" y="6792057"/>
            <a:ext cx="2607763" cy="1199571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2986620">
            <a:off x="15890066" y="190040"/>
            <a:ext cx="2738467" cy="1136464"/>
          </a:xfrm>
          <a:prstGeom prst="rect">
            <a:avLst/>
          </a:prstGeom>
        </p:spPr>
      </p:pic>
      <p:sp>
        <p:nvSpPr>
          <p:cNvPr name="TextBox 13" id="13"/>
          <p:cNvSpPr txBox="true"/>
          <p:nvPr/>
        </p:nvSpPr>
        <p:spPr>
          <a:xfrm rot="-191796">
            <a:off x="9424913" y="3931895"/>
            <a:ext cx="8045005" cy="25944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60"/>
              </a:lnSpc>
            </a:pPr>
            <a:r>
              <a:rPr lang="en-US" sz="10400">
                <a:solidFill>
                  <a:srgbClr val="6D615D"/>
                </a:solidFill>
                <a:latin typeface="True Typewriter PolygloTT"/>
              </a:rPr>
              <a:t>VEM PRA MOCIDADE!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415944" y="377397"/>
            <a:ext cx="9059585" cy="1216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600" spc="359">
                <a:solidFill>
                  <a:srgbClr val="FFFFFF"/>
                </a:solidFill>
                <a:latin typeface="True Typewriter PolygloTT"/>
              </a:rPr>
              <a:t>SEMANA DE SENSIBILIZAÇÃO PARA A EVANGELIZAÇÃO INFANTO-JUVENIL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27640" r="0" b="2764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3"/>
          <a:srcRect l="0" t="2931" r="0" b="451"/>
          <a:stretch>
            <a:fillRect/>
          </a:stretch>
        </p:blipFill>
        <p:spPr>
          <a:xfrm flipH="false" flipV="false" rot="-240199">
            <a:off x="190754" y="1733035"/>
            <a:ext cx="9094620" cy="6941751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-359935">
            <a:off x="-684061" y="8334104"/>
            <a:ext cx="6895362" cy="1344596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-138032">
            <a:off x="7881641" y="1539331"/>
            <a:ext cx="8088886" cy="457022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/>
          <a:srcRect l="0" t="17715" r="0" b="0"/>
          <a:stretch>
            <a:fillRect/>
          </a:stretch>
        </p:blipFill>
        <p:spPr>
          <a:xfrm flipH="false" flipV="false" rot="0">
            <a:off x="462400" y="1757654"/>
            <a:ext cx="11982142" cy="65627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10661967">
            <a:off x="7042031" y="5574385"/>
            <a:ext cx="9176899" cy="3257799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545146">
            <a:off x="5892860" y="353929"/>
            <a:ext cx="4652638" cy="2140214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9"/>
          <a:srcRect l="0" t="31762" r="0" b="1841"/>
          <a:stretch>
            <a:fillRect/>
          </a:stretch>
        </p:blipFill>
        <p:spPr>
          <a:xfrm flipH="false" flipV="false" rot="-138032">
            <a:off x="10216517" y="6077711"/>
            <a:ext cx="7611483" cy="3815571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-168378">
            <a:off x="10008782" y="6096998"/>
            <a:ext cx="8194330" cy="3600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960"/>
              </a:lnSpc>
            </a:pPr>
            <a:r>
              <a:rPr lang="en-US" sz="14400">
                <a:solidFill>
                  <a:srgbClr val="000000"/>
                </a:solidFill>
                <a:latin typeface="True Typewriter PolygloTT"/>
              </a:rPr>
              <a:t>VEM PRA MOCIDADE!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27640" r="0" b="2764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10476981">
            <a:off x="162377" y="6493799"/>
            <a:ext cx="6682250" cy="3775471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2931" r="0" b="451"/>
          <a:stretch>
            <a:fillRect/>
          </a:stretch>
        </p:blipFill>
        <p:spPr>
          <a:xfrm flipH="false" flipV="false" rot="-240199">
            <a:off x="397799" y="944565"/>
            <a:ext cx="10701772" cy="8168459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0" t="710" r="0" b="710"/>
          <a:stretch>
            <a:fillRect/>
          </a:stretch>
        </p:blipFill>
        <p:spPr>
          <a:xfrm flipH="false" flipV="false" rot="-252490">
            <a:off x="770620" y="1380211"/>
            <a:ext cx="9816926" cy="6435434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-359935">
            <a:off x="3559080" y="237597"/>
            <a:ext cx="8113873" cy="1582205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-2924458">
            <a:off x="-1161379" y="715513"/>
            <a:ext cx="4652638" cy="2140214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0686802" y="3795180"/>
            <a:ext cx="7601198" cy="2744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67"/>
              </a:lnSpc>
            </a:pPr>
            <a:r>
              <a:rPr lang="en-US" sz="6399">
                <a:solidFill>
                  <a:srgbClr val="000000"/>
                </a:solidFill>
                <a:latin typeface="HK Grotesk Light"/>
              </a:rPr>
              <a:t>Que palavras você utilizaria para definir  </a:t>
            </a:r>
            <a:r>
              <a:rPr lang="en-US" sz="6399">
                <a:solidFill>
                  <a:srgbClr val="000000"/>
                </a:solidFill>
                <a:latin typeface="HK Grotesk Light Bold"/>
              </a:rPr>
              <a:t>juventude</a:t>
            </a:r>
            <a:r>
              <a:rPr lang="en-US" sz="6399">
                <a:solidFill>
                  <a:srgbClr val="000000"/>
                </a:solidFill>
                <a:latin typeface="HK Grotesk Light"/>
              </a:rPr>
              <a:t>?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27640" r="0" b="2764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-398289" y="-345100"/>
            <a:ext cx="5040695" cy="2847993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380888">
            <a:off x="974368" y="3261897"/>
            <a:ext cx="6363873" cy="7713786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0" t="21249" r="0" b="21249"/>
          <a:stretch>
            <a:fillRect/>
          </a:stretch>
        </p:blipFill>
        <p:spPr>
          <a:xfrm flipH="false" flipV="false" rot="0">
            <a:off x="289976" y="413314"/>
            <a:ext cx="7997452" cy="347198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/>
          <a:srcRect l="5025" t="0" r="8100" b="0"/>
          <a:stretch>
            <a:fillRect/>
          </a:stretch>
        </p:blipFill>
        <p:spPr>
          <a:xfrm flipH="false" flipV="false" rot="389814">
            <a:off x="1381700" y="1330193"/>
            <a:ext cx="5814005" cy="8543541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3965804" y="2628921"/>
            <a:ext cx="4737216" cy="2131747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8287428" y="2082630"/>
            <a:ext cx="9736257" cy="6376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Open Sans"/>
              </a:rPr>
              <a:t>“A </a:t>
            </a:r>
            <a:r>
              <a:rPr lang="en-US" sz="3600">
                <a:solidFill>
                  <a:srgbClr val="000000"/>
                </a:solidFill>
                <a:latin typeface="Open Sans Bold"/>
              </a:rPr>
              <a:t>Juventude é uma flor, no jardim de Deus</a:t>
            </a:r>
            <a:r>
              <a:rPr lang="en-US" sz="3600">
                <a:solidFill>
                  <a:srgbClr val="000000"/>
                </a:solidFill>
                <a:latin typeface="Open Sans"/>
              </a:rPr>
              <a:t>, com sensibilidades que ainda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Open Sans"/>
              </a:rPr>
              <a:t>desconhecemos. </a:t>
            </a:r>
            <a:r>
              <a:rPr lang="en-US" sz="3600">
                <a:solidFill>
                  <a:srgbClr val="000000"/>
                </a:solidFill>
                <a:latin typeface="Open Sans Bold"/>
              </a:rPr>
              <a:t>Ela é capaz de fazer coisas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Open Sans Bold"/>
              </a:rPr>
              <a:t>extraordinárias, quando bem orientada,</a:t>
            </a:r>
            <a:r>
              <a:rPr lang="en-US" sz="3600">
                <a:solidFill>
                  <a:srgbClr val="000000"/>
                </a:solidFill>
                <a:latin typeface="Open Sans"/>
              </a:rPr>
              <a:t> na luz do entendimento cristão, para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Open Sans"/>
              </a:rPr>
              <a:t>que adestre a sua vontade nas direções que o entendimento elevado lhe indicar e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Open Sans"/>
              </a:rPr>
              <a:t>não perca oportunidades.” 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Open Sans"/>
              </a:rPr>
              <a:t>  (Scheilla, Chão de Rosas, 4. ed., p. 35).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27640" r="0" b="2764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3"/>
          <a:srcRect l="0" t="2381" r="0" b="0"/>
          <a:stretch>
            <a:fillRect/>
          </a:stretch>
        </p:blipFill>
        <p:spPr>
          <a:xfrm flipH="false" flipV="false" rot="293943">
            <a:off x="11498039" y="358587"/>
            <a:ext cx="5972754" cy="9181904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27722" t="6831" r="40662" b="11567"/>
          <a:stretch>
            <a:fillRect/>
          </a:stretch>
        </p:blipFill>
        <p:spPr>
          <a:xfrm flipH="false" flipV="false" rot="275752">
            <a:off x="11918243" y="860942"/>
            <a:ext cx="5125728" cy="694383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776996">
            <a:off x="15073373" y="-409322"/>
            <a:ext cx="4678572" cy="2152143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7717792" y="6197022"/>
            <a:ext cx="3864187" cy="2183265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-10800000">
            <a:off x="5222610" y="8380287"/>
            <a:ext cx="5371022" cy="1906713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8"/>
          <a:srcRect l="0" t="40602" r="0" b="0"/>
          <a:stretch>
            <a:fillRect/>
          </a:stretch>
        </p:blipFill>
        <p:spPr>
          <a:xfrm flipH="false" flipV="false" rot="0">
            <a:off x="5315053" y="6682624"/>
            <a:ext cx="6589006" cy="2954854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776996">
            <a:off x="10247392" y="8406605"/>
            <a:ext cx="3838356" cy="1765644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527537" y="341091"/>
            <a:ext cx="10066095" cy="58413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795"/>
              </a:lnSpc>
            </a:pPr>
            <a:r>
              <a:rPr lang="en-US" sz="4200">
                <a:solidFill>
                  <a:srgbClr val="000000"/>
                </a:solidFill>
                <a:latin typeface="HK Grotesk Light"/>
              </a:rPr>
              <a:t>Onde eu me situo no mundo?</a:t>
            </a:r>
          </a:p>
          <a:p>
            <a:pPr>
              <a:lnSpc>
                <a:spcPts val="5795"/>
              </a:lnSpc>
            </a:pPr>
            <a:r>
              <a:rPr lang="en-US" sz="4200">
                <a:solidFill>
                  <a:srgbClr val="000000"/>
                </a:solidFill>
                <a:latin typeface="HK Grotesk Light"/>
              </a:rPr>
              <a:t>O que esse mundo é de fato?</a:t>
            </a:r>
          </a:p>
          <a:p>
            <a:pPr>
              <a:lnSpc>
                <a:spcPts val="5795"/>
              </a:lnSpc>
            </a:pPr>
            <a:r>
              <a:rPr lang="en-US" sz="4200">
                <a:solidFill>
                  <a:srgbClr val="000000"/>
                </a:solidFill>
                <a:latin typeface="HK Grotesk Light"/>
              </a:rPr>
              <a:t>Que forças atuam na sociedade?</a:t>
            </a:r>
          </a:p>
          <a:p>
            <a:pPr>
              <a:lnSpc>
                <a:spcPts val="5795"/>
              </a:lnSpc>
            </a:pPr>
            <a:r>
              <a:rPr lang="en-US" sz="4200">
                <a:solidFill>
                  <a:srgbClr val="000000"/>
                </a:solidFill>
                <a:latin typeface="HK Grotesk Light"/>
              </a:rPr>
              <a:t>Qual é o significado da minha vida dentro desta coletividade?</a:t>
            </a:r>
          </a:p>
          <a:p>
            <a:pPr>
              <a:lnSpc>
                <a:spcPts val="5795"/>
              </a:lnSpc>
            </a:pPr>
            <a:r>
              <a:rPr lang="en-US" sz="4200">
                <a:solidFill>
                  <a:srgbClr val="000000"/>
                </a:solidFill>
                <a:latin typeface="HK Grotesk Light"/>
              </a:rPr>
              <a:t>No que posso acreditar?</a:t>
            </a:r>
          </a:p>
          <a:p>
            <a:pPr>
              <a:lnSpc>
                <a:spcPts val="5795"/>
              </a:lnSpc>
            </a:pPr>
            <a:r>
              <a:rPr lang="en-US" sz="4200">
                <a:solidFill>
                  <a:srgbClr val="000000"/>
                </a:solidFill>
                <a:latin typeface="HK Grotesk Light"/>
              </a:rPr>
              <a:t>Para que rumo devo dirigir minhas energias?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270532" y="7388180"/>
            <a:ext cx="6633527" cy="1562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68"/>
              </a:lnSpc>
            </a:pPr>
            <a:r>
              <a:rPr lang="en-US" sz="5600">
                <a:solidFill>
                  <a:srgbClr val="000000"/>
                </a:solidFill>
                <a:latin typeface="True Typewriter PolygloTT Bold"/>
              </a:rPr>
              <a:t>Questões pertinentes</a:t>
            </a:r>
          </a:p>
          <a:p>
            <a:pPr algn="ctr">
              <a:lnSpc>
                <a:spcPts val="5768"/>
              </a:lnSpc>
            </a:pPr>
            <a:r>
              <a:rPr lang="en-US" sz="5600">
                <a:solidFill>
                  <a:srgbClr val="000000"/>
                </a:solidFill>
                <a:latin typeface="True Typewriter PolygloTT Bold"/>
              </a:rPr>
              <a:t> à juventude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27640" r="0" b="2764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3975101" y="-40300"/>
            <a:ext cx="5040695" cy="2847993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-312754">
            <a:off x="-320488" y="828329"/>
            <a:ext cx="4736654" cy="574139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0" t="43822" r="0" b="3220"/>
          <a:stretch>
            <a:fillRect/>
          </a:stretch>
        </p:blipFill>
        <p:spPr>
          <a:xfrm flipH="false" flipV="false" rot="0">
            <a:off x="4477181" y="1028700"/>
            <a:ext cx="6230621" cy="2491184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/>
          <a:srcRect l="0" t="0" r="29687" b="0"/>
          <a:stretch>
            <a:fillRect/>
          </a:stretch>
        </p:blipFill>
        <p:spPr>
          <a:xfrm flipH="false" flipV="false" rot="-375735">
            <a:off x="-1351136" y="1279620"/>
            <a:ext cx="5600659" cy="4480528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380888">
            <a:off x="2552948" y="2781433"/>
            <a:ext cx="4736654" cy="5741398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7429459" y="2137902"/>
            <a:ext cx="4737216" cy="2131747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/>
          <a:srcRect l="40033" t="0" r="0" b="4297"/>
          <a:stretch>
            <a:fillRect/>
          </a:stretch>
        </p:blipFill>
        <p:spPr>
          <a:xfrm flipH="false" flipV="false" rot="357671">
            <a:off x="2766415" y="3035037"/>
            <a:ext cx="4309720" cy="4511997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7979257" y="3853887"/>
            <a:ext cx="9927074" cy="61293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400"/>
              </a:lnSpc>
            </a:pPr>
            <a:r>
              <a:rPr lang="en-US" sz="3600">
                <a:solidFill>
                  <a:srgbClr val="000000"/>
                </a:solidFill>
                <a:latin typeface="HK Grotesk Light"/>
              </a:rPr>
              <a:t>A angústia de não poder solucionar essas questões internas pode levar muitos indivíduos a desequilíbrios sérios, tanto psíquicos, quanto comportamentais, incluindo aí o temível fantasma da toxicomania, o pesadelo das depressões e as crises existenciais. (...) </a:t>
            </a:r>
          </a:p>
          <a:p>
            <a:pPr algn="r">
              <a:lnSpc>
                <a:spcPts val="5400"/>
              </a:lnSpc>
            </a:pPr>
          </a:p>
          <a:p>
            <a:pPr algn="r">
              <a:lnSpc>
                <a:spcPts val="5400"/>
              </a:lnSpc>
            </a:pPr>
            <a:r>
              <a:rPr lang="en-US" sz="3600">
                <a:solidFill>
                  <a:srgbClr val="000000"/>
                </a:solidFill>
                <a:latin typeface="HK Grotesk Light"/>
              </a:rPr>
              <a:t>(Dalva Silva Souza, Os caminhos do amor, 2. ed., p.120-121).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27640" r="0" b="2764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-7563489">
            <a:off x="-3903318" y="8229019"/>
            <a:ext cx="7806637" cy="2810389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-10800000">
            <a:off x="8933961" y="1450763"/>
            <a:ext cx="5040695" cy="2847993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0" t="43822" r="0" b="3220"/>
          <a:stretch>
            <a:fillRect/>
          </a:stretch>
        </p:blipFill>
        <p:spPr>
          <a:xfrm flipH="false" flipV="false" rot="0">
            <a:off x="9393145" y="-109599"/>
            <a:ext cx="9163021" cy="3663644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578222" y="4193981"/>
            <a:ext cx="16711477" cy="56063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39"/>
              </a:lnSpc>
            </a:pPr>
            <a:r>
              <a:rPr lang="en-US" sz="3292">
                <a:solidFill>
                  <a:srgbClr val="000000"/>
                </a:solidFill>
                <a:latin typeface="HK Grotesk Light"/>
              </a:rPr>
              <a:t>"À medida que a Ciência e a tecnologia ampliaram os horizontes do conhecimento</a:t>
            </a:r>
          </a:p>
          <a:p>
            <a:pPr algn="ctr">
              <a:lnSpc>
                <a:spcPts val="4939"/>
              </a:lnSpc>
            </a:pPr>
            <a:r>
              <a:rPr lang="en-US" sz="3292">
                <a:solidFill>
                  <a:srgbClr val="000000"/>
                </a:solidFill>
                <a:latin typeface="HK Grotesk Light"/>
              </a:rPr>
              <a:t>humano, proporcionalmente comodidades e realizações edificantes que favorecem o</a:t>
            </a:r>
          </a:p>
          <a:p>
            <a:pPr algn="ctr">
              <a:lnSpc>
                <a:spcPts val="4939"/>
              </a:lnSpc>
            </a:pPr>
            <a:r>
              <a:rPr lang="en-US" sz="3292">
                <a:solidFill>
                  <a:srgbClr val="000000"/>
                </a:solidFill>
                <a:latin typeface="HK Grotesk Light"/>
              </a:rPr>
              <a:t>desenvolvimento da vida, vêm surgindo audaciosos conceitos comportamentais que</a:t>
            </a:r>
          </a:p>
          <a:p>
            <a:pPr algn="ctr">
              <a:lnSpc>
                <a:spcPts val="4939"/>
              </a:lnSpc>
            </a:pPr>
            <a:r>
              <a:rPr lang="en-US" sz="3292">
                <a:solidFill>
                  <a:srgbClr val="000000"/>
                </a:solidFill>
                <a:latin typeface="HK Grotesk Light"/>
              </a:rPr>
              <a:t>pretendem dar novo sentido à existência humana, consequentemente derrapando em</a:t>
            </a:r>
          </a:p>
          <a:p>
            <a:pPr algn="ctr">
              <a:lnSpc>
                <a:spcPts val="4939"/>
              </a:lnSpc>
            </a:pPr>
            <a:r>
              <a:rPr lang="en-US" sz="3292">
                <a:solidFill>
                  <a:srgbClr val="000000"/>
                </a:solidFill>
                <a:latin typeface="HK Grotesk Light"/>
              </a:rPr>
              <a:t>abusos intoleráveis que conspiram contra o desenvolvimento moral e ético da</a:t>
            </a:r>
          </a:p>
          <a:p>
            <a:pPr algn="ctr">
              <a:lnSpc>
                <a:spcPts val="4939"/>
              </a:lnSpc>
            </a:pPr>
            <a:r>
              <a:rPr lang="en-US" sz="3292">
                <a:solidFill>
                  <a:srgbClr val="000000"/>
                </a:solidFill>
                <a:latin typeface="HK Grotesk Light"/>
              </a:rPr>
              <a:t>sociedade.</a:t>
            </a:r>
          </a:p>
          <a:p>
            <a:pPr algn="ctr">
              <a:lnSpc>
                <a:spcPts val="4939"/>
              </a:lnSpc>
            </a:pPr>
            <a:r>
              <a:rPr lang="en-US" sz="3292">
                <a:solidFill>
                  <a:srgbClr val="000000"/>
                </a:solidFill>
                <a:latin typeface="HK Grotesk Light"/>
              </a:rPr>
              <a:t>Nesse sentido, as grandes vítimas da ocorrência são os jovens que, imaturos, se deixam atrair pelos disparates das sensações primárias, comprometendo a existência planetária, às vezes, de forma irreversível. (...)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-821951">
            <a:off x="15433746" y="2699606"/>
            <a:ext cx="3651109" cy="151521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-5181120">
            <a:off x="-1435078" y="7675594"/>
            <a:ext cx="3537039" cy="1591667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/>
          <a:srcRect l="0" t="7385" r="0" b="6449"/>
          <a:stretch>
            <a:fillRect/>
          </a:stretch>
        </p:blipFill>
        <p:spPr>
          <a:xfrm flipH="false" flipV="false" rot="-577723">
            <a:off x="98921" y="-1268639"/>
            <a:ext cx="4399212" cy="4594678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9"/>
          <a:srcRect l="0" t="0" r="14055" b="0"/>
          <a:stretch>
            <a:fillRect/>
          </a:stretch>
        </p:blipFill>
        <p:spPr>
          <a:xfrm flipH="false" flipV="false" rot="-608052">
            <a:off x="286010" y="-380265"/>
            <a:ext cx="4025033" cy="292372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8"/>
          <a:srcRect l="0" t="7385" r="0" b="7385"/>
          <a:stretch>
            <a:fillRect/>
          </a:stretch>
        </p:blipFill>
        <p:spPr>
          <a:xfrm flipH="false" flipV="false" rot="380888">
            <a:off x="4149675" y="-821619"/>
            <a:ext cx="4399212" cy="4544765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0"/>
          <a:srcRect l="2549" t="0" r="4674" b="0"/>
          <a:stretch>
            <a:fillRect/>
          </a:stretch>
        </p:blipFill>
        <p:spPr>
          <a:xfrm flipH="false" flipV="false" rot="343782">
            <a:off x="4291454" y="-265691"/>
            <a:ext cx="4053865" cy="3277157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0">
            <a:off x="3494434" y="7299150"/>
            <a:ext cx="4478147" cy="4860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0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-191796">
            <a:off x="10160156" y="793043"/>
            <a:ext cx="7636479" cy="22014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8800">
                <a:solidFill>
                  <a:srgbClr val="6D615D"/>
                </a:solidFill>
                <a:latin typeface="True Typewriter PolygloTT"/>
              </a:rPr>
              <a:t>A NECESSIDADE DE EVANGELIZAR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27640" r="0" b="2764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-5623887">
            <a:off x="11486005" y="863287"/>
            <a:ext cx="5678734" cy="320848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-4357107">
            <a:off x="11390613" y="7104795"/>
            <a:ext cx="5678734" cy="3208485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2552565">
            <a:off x="-1716475" y="8950983"/>
            <a:ext cx="3977643" cy="2247368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-312754">
            <a:off x="13923140" y="-173407"/>
            <a:ext cx="4736654" cy="5741398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-541089">
            <a:off x="13742673" y="5173313"/>
            <a:ext cx="4736654" cy="5741398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rcRect l="19152" t="0" r="8721" b="0"/>
          <a:stretch>
            <a:fillRect/>
          </a:stretch>
        </p:blipFill>
        <p:spPr>
          <a:xfrm flipH="false" flipV="false" rot="-317172">
            <a:off x="14067969" y="191416"/>
            <a:ext cx="4350201" cy="4221977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rcRect l="33753" t="11183" r="24276" b="0"/>
          <a:stretch>
            <a:fillRect/>
          </a:stretch>
        </p:blipFill>
        <p:spPr>
          <a:xfrm flipH="false" flipV="false" rot="-605935">
            <a:off x="13860684" y="5495232"/>
            <a:ext cx="4395782" cy="4345572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4"/>
          <a:srcRect l="0" t="0" r="0" b="1352"/>
          <a:stretch>
            <a:fillRect/>
          </a:stretch>
        </p:blipFill>
        <p:spPr>
          <a:xfrm flipH="false" flipV="false" rot="380888">
            <a:off x="12777841" y="2885398"/>
            <a:ext cx="3776936" cy="4516204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161132" y="387863"/>
            <a:ext cx="12378612" cy="9125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200">
                <a:solidFill>
                  <a:srgbClr val="000000"/>
                </a:solidFill>
                <a:latin typeface="HK Grotesk Light"/>
              </a:rPr>
              <a:t>O único antídoto, porém, ao mal que se agrava e se irradia em contágio pernicioso, é a educação. (...) aquela que vai além dos compêndios escolares, que reúne os valores éticos da família, da sociedade e da religião. Não porém de uma religião convencional, e sim, que possua fundamentos científicos e  filosóficos existenciais estribados na moral vivida e ensinada por Jesus.” </a:t>
            </a:r>
          </a:p>
          <a:p>
            <a:pPr algn="ctr">
              <a:lnSpc>
                <a:spcPts val="4800"/>
              </a:lnSpc>
            </a:pPr>
            <a:r>
              <a:rPr lang="en-US" sz="3200">
                <a:solidFill>
                  <a:srgbClr val="000000"/>
                </a:solidFill>
                <a:latin typeface="HK Grotesk Light"/>
              </a:rPr>
              <a:t>(Joanna de Ângelis, Adolescência e Vida, 5 ed., p. 9-10).</a:t>
            </a:r>
          </a:p>
          <a:p>
            <a:pPr algn="ctr">
              <a:lnSpc>
                <a:spcPts val="4800"/>
              </a:lnSpc>
            </a:pPr>
          </a:p>
          <a:p>
            <a:pPr algn="ctr">
              <a:lnSpc>
                <a:spcPts val="4800"/>
              </a:lnSpc>
            </a:pPr>
            <a:r>
              <a:rPr lang="en-US" sz="3200">
                <a:solidFill>
                  <a:srgbClr val="000000"/>
                </a:solidFill>
                <a:latin typeface="HK Grotesk Light"/>
              </a:rPr>
              <a:t>“As gerações futuras não serão diferentes da presente, com todos os seus defeitos e prejuízos de ordem moral, se não tratarmos da educação da infância e da juventude; dessa juventude que será a sociedade de amanhã.</a:t>
            </a:r>
          </a:p>
          <a:p>
            <a:pPr algn="ctr">
              <a:lnSpc>
                <a:spcPts val="4800"/>
              </a:lnSpc>
            </a:pPr>
            <a:r>
              <a:rPr lang="en-US" sz="3200">
                <a:solidFill>
                  <a:srgbClr val="000000"/>
                </a:solidFill>
                <a:latin typeface="HK Grotesk Light"/>
              </a:rPr>
              <a:t>(...) Educar é salvar, é remir, é libertar; é desenvolver os poderes ocultos, mergulhados nas profundezas das nossas almas.” </a:t>
            </a:r>
          </a:p>
          <a:p>
            <a:pPr algn="ctr">
              <a:lnSpc>
                <a:spcPts val="4800"/>
              </a:lnSpc>
            </a:pPr>
            <a:r>
              <a:rPr lang="en-US" sz="3200">
                <a:solidFill>
                  <a:srgbClr val="000000"/>
                </a:solidFill>
                <a:latin typeface="HK Grotesk Light"/>
              </a:rPr>
              <a:t>(Vinícius, o Mestre na educação, 4 ed., p. 149)</a:t>
            </a:r>
          </a:p>
        </p:txBody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4372393">
            <a:off x="-1330076" y="7619222"/>
            <a:ext cx="3204846" cy="1474229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3175616">
            <a:off x="12131507" y="7716979"/>
            <a:ext cx="3081242" cy="1278715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9"/>
          <a:srcRect l="24686" t="0" r="6315" b="0"/>
          <a:stretch>
            <a:fillRect/>
          </a:stretch>
        </p:blipFill>
        <p:spPr>
          <a:xfrm flipH="false" flipV="false" rot="360213">
            <a:off x="12952343" y="3201022"/>
            <a:ext cx="3490311" cy="336738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27640" r="0" b="2764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5400000">
            <a:off x="-1262595" y="7271514"/>
            <a:ext cx="3820591" cy="135631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2381" r="0" b="0"/>
          <a:stretch>
            <a:fillRect/>
          </a:stretch>
        </p:blipFill>
        <p:spPr>
          <a:xfrm flipH="false" flipV="false" rot="-1023825">
            <a:off x="677679" y="1458539"/>
            <a:ext cx="4160382" cy="639574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481629">
            <a:off x="5818366" y="115820"/>
            <a:ext cx="3864187" cy="2183265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/>
          <a:srcRect l="28561" t="0" r="25850" b="5874"/>
          <a:stretch>
            <a:fillRect/>
          </a:stretch>
        </p:blipFill>
        <p:spPr>
          <a:xfrm flipH="false" flipV="false" rot="-1032677">
            <a:off x="850990" y="1813137"/>
            <a:ext cx="3550378" cy="4886882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2381" r="0" b="0"/>
          <a:stretch>
            <a:fillRect/>
          </a:stretch>
        </p:blipFill>
        <p:spPr>
          <a:xfrm flipH="false" flipV="false" rot="293943">
            <a:off x="3815369" y="672367"/>
            <a:ext cx="5291902" cy="8135231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-2700000">
            <a:off x="-1357209" y="1673128"/>
            <a:ext cx="3933619" cy="1770129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/>
          <a:srcRect l="20450" t="0" r="26478" b="0"/>
          <a:stretch>
            <a:fillRect/>
          </a:stretch>
        </p:blipFill>
        <p:spPr>
          <a:xfrm flipH="false" flipV="false" rot="303952">
            <a:off x="4151121" y="1119173"/>
            <a:ext cx="4620397" cy="5804043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9"/>
          <a:srcRect l="0" t="49266" r="0" b="0"/>
          <a:stretch>
            <a:fillRect/>
          </a:stretch>
        </p:blipFill>
        <p:spPr>
          <a:xfrm flipH="false" flipV="false" rot="0">
            <a:off x="471686" y="6651686"/>
            <a:ext cx="8672314" cy="3321834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4643657" y="8323915"/>
            <a:ext cx="4995538" cy="2247992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1147339" y="7258748"/>
            <a:ext cx="7321009" cy="22014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8800">
                <a:solidFill>
                  <a:srgbClr val="6D615D"/>
                </a:solidFill>
                <a:latin typeface="True Typewriter PolygloTT"/>
              </a:rPr>
              <a:t>O JOVEM E O ESPIRITISMO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444981" y="2481992"/>
            <a:ext cx="8485932" cy="67494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30"/>
              </a:lnSpc>
              <a:spcBef>
                <a:spcPct val="0"/>
              </a:spcBef>
            </a:pPr>
            <a:r>
              <a:rPr lang="en-US" sz="3807">
                <a:solidFill>
                  <a:srgbClr val="000000"/>
                </a:solidFill>
                <a:latin typeface="Open Sans"/>
              </a:rPr>
              <a:t>“O conhecimento do Espiritismo não favorece o Espírito apenas na desencarnação. Os postulados espíritas ensinam a viver melhor, a distinguir os falsos dos verdadeiros</a:t>
            </a:r>
          </a:p>
          <a:p>
            <a:pPr algn="ctr">
              <a:lnSpc>
                <a:spcPts val="5330"/>
              </a:lnSpc>
              <a:spcBef>
                <a:spcPct val="0"/>
              </a:spcBef>
            </a:pPr>
            <a:r>
              <a:rPr lang="en-US" sz="3807">
                <a:solidFill>
                  <a:srgbClr val="000000"/>
                </a:solidFill>
                <a:latin typeface="Open Sans"/>
              </a:rPr>
              <a:t>valores, a fazer distinção entre o que é real e o que é ilusório.” </a:t>
            </a:r>
          </a:p>
          <a:p>
            <a:pPr algn="ctr">
              <a:lnSpc>
                <a:spcPts val="5330"/>
              </a:lnSpc>
              <a:spcBef>
                <a:spcPct val="0"/>
              </a:spcBef>
            </a:pPr>
          </a:p>
          <a:p>
            <a:pPr algn="ctr">
              <a:lnSpc>
                <a:spcPts val="5330"/>
              </a:lnSpc>
              <a:spcBef>
                <a:spcPct val="0"/>
              </a:spcBef>
            </a:pPr>
            <a:r>
              <a:rPr lang="en-US" sz="3807">
                <a:solidFill>
                  <a:srgbClr val="000000"/>
                </a:solidFill>
                <a:latin typeface="Open Sans"/>
              </a:rPr>
              <a:t>(Luiz Sérgio, O que os jovens podem ensinar, p. 122).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27640" r="0" b="2764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5745040">
            <a:off x="7456451" y="174460"/>
            <a:ext cx="3023859" cy="170848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-541089">
            <a:off x="12447273" y="2430113"/>
            <a:ext cx="4736654" cy="574139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380888">
            <a:off x="6875985" y="2677750"/>
            <a:ext cx="4736654" cy="5741398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44620" r="0" b="4017"/>
          <a:stretch>
            <a:fillRect/>
          </a:stretch>
        </p:blipFill>
        <p:spPr>
          <a:xfrm flipH="false" flipV="false" rot="-356938">
            <a:off x="-405809" y="-289604"/>
            <a:ext cx="9825859" cy="3810293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-312754">
            <a:off x="1673990" y="2917457"/>
            <a:ext cx="4736654" cy="5741398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rcRect l="0" t="43822" r="0" b="3220"/>
          <a:stretch>
            <a:fillRect/>
          </a:stretch>
        </p:blipFill>
        <p:spPr>
          <a:xfrm flipH="false" flipV="false" rot="0">
            <a:off x="12511278" y="7627438"/>
            <a:ext cx="5421365" cy="216762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243516">
            <a:off x="5454419" y="7784286"/>
            <a:ext cx="7168354" cy="2544766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7"/>
          <a:srcRect l="5840" t="0" r="17038" b="0"/>
          <a:stretch>
            <a:fillRect/>
          </a:stretch>
        </p:blipFill>
        <p:spPr>
          <a:xfrm flipH="false" flipV="false" rot="-294204">
            <a:off x="1828372" y="3323194"/>
            <a:ext cx="4296536" cy="4642639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279157" y="7116071"/>
            <a:ext cx="3534901" cy="1997219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5"/>
          <a:srcRect l="0" t="43822" r="0" b="3220"/>
          <a:stretch>
            <a:fillRect/>
          </a:stretch>
        </p:blipFill>
        <p:spPr>
          <a:xfrm flipH="false" flipV="false" rot="0">
            <a:off x="894098" y="7627438"/>
            <a:ext cx="5421365" cy="216762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5"/>
          <a:srcRect l="0" t="43822" r="0" b="3220"/>
          <a:stretch>
            <a:fillRect/>
          </a:stretch>
        </p:blipFill>
        <p:spPr>
          <a:xfrm flipH="false" flipV="false" rot="-10800000">
            <a:off x="6880364" y="7627438"/>
            <a:ext cx="5421365" cy="216762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3251016" y="9006132"/>
            <a:ext cx="3322080" cy="1494936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952115">
            <a:off x="15852191" y="6896599"/>
            <a:ext cx="3005032" cy="1382315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0"/>
          <a:srcRect l="20298" t="0" r="12685" b="0"/>
          <a:stretch>
            <a:fillRect/>
          </a:stretch>
        </p:blipFill>
        <p:spPr>
          <a:xfrm flipH="false" flipV="false" rot="-537905">
            <a:off x="12588255" y="2747669"/>
            <a:ext cx="4372812" cy="434363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1"/>
          <a:srcRect l="13120" t="0" r="11591" b="0"/>
          <a:stretch>
            <a:fillRect/>
          </a:stretch>
        </p:blipFill>
        <p:spPr>
          <a:xfrm flipH="false" flipV="false" rot="328675">
            <a:off x="7076745" y="3038480"/>
            <a:ext cx="4338476" cy="4321867"/>
          </a:xfrm>
          <a:prstGeom prst="rect">
            <a:avLst/>
          </a:prstGeom>
        </p:spPr>
      </p:pic>
      <p:sp>
        <p:nvSpPr>
          <p:cNvPr name="TextBox 17" id="17"/>
          <p:cNvSpPr txBox="true"/>
          <p:nvPr/>
        </p:nvSpPr>
        <p:spPr>
          <a:xfrm rot="0">
            <a:off x="12839296" y="8202303"/>
            <a:ext cx="4765330" cy="979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spc="450">
                <a:solidFill>
                  <a:srgbClr val="6D615D"/>
                </a:solidFill>
                <a:latin typeface="HK Grotesk Medium Bold"/>
              </a:rPr>
              <a:t>VÍNCULOS FRATERNAIS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261244" y="8372254"/>
            <a:ext cx="4765330" cy="489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spc="450">
                <a:solidFill>
                  <a:srgbClr val="6D615D"/>
                </a:solidFill>
                <a:latin typeface="HK Grotesk Medium Bold"/>
              </a:rPr>
              <a:t>PRÁTICA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22116" y="8372254"/>
            <a:ext cx="4765330" cy="489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spc="450">
                <a:solidFill>
                  <a:srgbClr val="6D615D"/>
                </a:solidFill>
                <a:latin typeface="HK Grotesk Medium Bold"/>
              </a:rPr>
              <a:t>ESTUDO</a:t>
            </a:r>
          </a:p>
        </p:txBody>
      </p:sp>
      <p:sp>
        <p:nvSpPr>
          <p:cNvPr name="TextBox 20" id="20"/>
          <p:cNvSpPr txBox="true"/>
          <p:nvPr/>
        </p:nvSpPr>
        <p:spPr>
          <a:xfrm rot="-375848">
            <a:off x="577474" y="649442"/>
            <a:ext cx="8139874" cy="20151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8000">
                <a:solidFill>
                  <a:srgbClr val="6D615D"/>
                </a:solidFill>
                <a:latin typeface="True Typewriter PolygloTT"/>
              </a:rPr>
              <a:t>A MOCIDADE ESPIRITA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DADnVX-X78k</dc:identifier>
  <dcterms:modified xsi:type="dcterms:W3CDTF">2011-08-01T06:04:30Z</dcterms:modified>
  <cp:revision>1</cp:revision>
  <dc:title>vem pra mocidade</dc:title>
</cp:coreProperties>
</file>